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6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184DA70-C731-4C70-880D-CCD4705E623C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2D6E202-B606-4609-B914-27C9371A1F6D}" type="datetime1">
              <a:rPr lang="en-US" smtClean="0"/>
              <a:t>12/3/2024</a:t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/>
          </p:cNvPicPr>
          <p:nvPr/>
        </p:nvPicPr>
        <p:blipFill rotWithShape="1">
          <a:blip r:embed="rId2"/>
          <a:srcRect t="6114" b="9617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9831132" cy="1593631"/>
          </a:xfrm>
        </p:spPr>
        <p:txBody>
          <a:bodyPr/>
          <a:lstStyle/>
          <a:p>
            <a:r>
              <a:rPr lang="en-US" dirty="0"/>
              <a:t>           </a:t>
            </a:r>
            <a:endParaRPr lang="en-IN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880193" y="630315"/>
            <a:ext cx="4278257" cy="1464815"/>
          </a:xfrm>
        </p:spPr>
        <p:txBody>
          <a:bodyPr>
            <a:normAutofit/>
          </a:bodyPr>
          <a:lstStyle/>
          <a:p>
            <a:r>
              <a:rPr lang="en-US" sz="3200" b="1" u="sng" dirty="0">
                <a:latin typeface="Arial Black" panose="020B0A04020102020204" pitchFamily="34" charset="0"/>
                <a:cs typeface="Times New Roman" panose="02020603050405020304" pitchFamily="18" charset="0"/>
              </a:rPr>
              <a:t>DETERMINERS</a:t>
            </a:r>
          </a:p>
          <a:p>
            <a:r>
              <a:rPr lang="en-US" sz="3200" b="1" u="sng" dirty="0">
                <a:latin typeface="Arial Black" panose="020B0A04020102020204" pitchFamily="34" charset="0"/>
                <a:cs typeface="Times New Roman" panose="02020603050405020304" pitchFamily="18" charset="0"/>
              </a:rPr>
              <a:t>CLASS IX      </a:t>
            </a:r>
            <a:endParaRPr lang="en-IN" sz="3200" b="1" u="sng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Box 99"/>
          <p:cNvSpPr txBox="1"/>
          <p:nvPr/>
        </p:nvSpPr>
        <p:spPr>
          <a:xfrm>
            <a:off x="513715" y="193040"/>
            <a:ext cx="7971790" cy="62471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000" b="1" i="1">
                <a:solidFill>
                  <a:srgbClr val="C00000"/>
                </a:solidFill>
                <a:latin typeface="Times New Roman" panose="02020603050405020304" pitchFamily="18" charset="0"/>
              </a:rPr>
              <a:t>8.</a:t>
            </a:r>
            <a:r>
              <a:rPr lang="en-US" sz="1200" b="1" i="1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</a:rPr>
              <a:t>Cardinals: one, two, three, hundred, etc.</a:t>
            </a:r>
            <a:r>
              <a:rPr lang="en-US" sz="2000" b="0">
                <a:latin typeface="Times New Roman" panose="02020603050405020304" pitchFamily="18" charset="0"/>
              </a:rPr>
              <a:t>Cardinals are ordinary numbers like one, two, three, etc. They show how many of something there are: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There were only ten boys in the class.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She lived for eighty years.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He has two daughters.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 met three young men at the station.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He balanced himself on one foot.</a:t>
            </a:r>
            <a:endParaRPr lang="en-US" sz="2000" b="0" i="1">
              <a:latin typeface="Times New Roman" panose="02020603050405020304" pitchFamily="18" charset="0"/>
            </a:endParaRPr>
          </a:p>
          <a:p>
            <a:pPr indent="0"/>
            <a:r>
              <a:rPr lang="en-US" sz="2000" b="1" i="1">
                <a:solidFill>
                  <a:srgbClr val="C00000"/>
                </a:solidFill>
                <a:latin typeface="Times New Roman" panose="02020603050405020304" pitchFamily="18" charset="0"/>
              </a:rPr>
              <a:t>9.</a:t>
            </a:r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</a:rPr>
              <a:t> Quantifiers: much, some, several, a lot of, both, all, etc</a:t>
            </a:r>
            <a:r>
              <a:rPr lang="en-US" sz="2000" b="0">
                <a:latin typeface="Times New Roman" panose="02020603050405020304" pitchFamily="18" charset="0"/>
              </a:rPr>
              <a:t>.The quantifiers refer to the quantity of things or amount of something.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There were some people at the airport.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Plenty of people would like to have your job.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They didn’t make much progress.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There is no milk in the bottle.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There is enough powder in the can.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 have forgotten some of the details.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They had enough guests already.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All children enjoyed the show.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There was little water in the jug.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It has not made any difference to me. He drank a lot of water.</a:t>
            </a:r>
            <a:endParaRPr lang="en-US"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Box 99"/>
          <p:cNvSpPr txBox="1"/>
          <p:nvPr/>
        </p:nvSpPr>
        <p:spPr>
          <a:xfrm>
            <a:off x="534035" y="208280"/>
            <a:ext cx="7971155" cy="59391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</a:rPr>
              <a:t>10. Distributives: each, every, either, neither</a:t>
            </a:r>
            <a:r>
              <a:rPr lang="en-US" sz="2000" b="0">
                <a:latin typeface="Times New Roman" panose="02020603050405020304" pitchFamily="18" charset="0"/>
              </a:rPr>
              <a:t>.</a:t>
            </a:r>
          </a:p>
          <a:p>
            <a:pPr indent="0"/>
            <a:endParaRPr lang="en-US" sz="2000" b="0">
              <a:latin typeface="Times New Roman" panose="02020603050405020304" pitchFamily="18" charset="0"/>
            </a:endParaRPr>
          </a:p>
          <a:p>
            <a:pPr indent="0"/>
            <a:r>
              <a:rPr lang="en-US" sz="2000" b="0">
                <a:latin typeface="Times New Roman" panose="02020603050405020304" pitchFamily="18" charset="0"/>
              </a:rPr>
              <a:t>Distributive determiners refer to each single member of a group.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Each is used when we talk about the members of a group individually and every when we make a general statement. Both are followed by a singular countable noun:He met each guest.                                         The minister visited every flood-affected area.I agree with every word he says.                  Each request will be considered.</a:t>
            </a:r>
            <a:endParaRPr lang="en-US" sz="2000" b="0">
              <a:latin typeface="Times New Roman" panose="02020603050405020304" pitchFamily="18" charset="0"/>
            </a:endParaRPr>
          </a:p>
          <a:p>
            <a:pPr indent="0"/>
            <a:r>
              <a:rPr lang="en-US" sz="2000" b="0">
                <a:latin typeface="Times New Roman" panose="02020603050405020304" pitchFamily="18" charset="0"/>
              </a:rPr>
              <a:t>Either is used to talk about two things, but usually indicates that only one of the two is involved.Either of the two girls should come here.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Neither is the negative of Neither member came to attend the meeting.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Either can also mean People stood in either side (both sides) of the road. Neither is followed by a singular noun.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Neither boy said anything.Neither answer is correct.</a:t>
            </a:r>
          </a:p>
          <a:p>
            <a:pPr indent="0"/>
            <a:endParaRPr lang="en-US" sz="2000" b="0">
              <a:latin typeface="Times New Roman" panose="02020603050405020304" pitchFamily="18" charset="0"/>
            </a:endParaRPr>
          </a:p>
          <a:p>
            <a:pPr indent="0"/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</a:rPr>
              <a:t>11. Interrogatives: what, which, whose, etc.</a:t>
            </a:r>
          </a:p>
          <a:p>
            <a:pPr indent="0"/>
            <a:r>
              <a:rPr lang="en-US" sz="2000" b="0">
                <a:latin typeface="Times New Roman" panose="02020603050405020304" pitchFamily="18" charset="0"/>
              </a:rPr>
              <a:t>The interrogative determiners are used for asking questions: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What subjects are you studying?Which colour do you like the most?Whose house is this?</a:t>
            </a:r>
            <a:endParaRPr lang="en-US"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22580" y="288925"/>
            <a:ext cx="8313420" cy="43999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</a:rPr>
              <a:t>Exercise </a:t>
            </a:r>
            <a:endParaRPr lang="en-US" sz="2000" b="0">
              <a:latin typeface="Times New Roman" panose="02020603050405020304" pitchFamily="18" charset="0"/>
            </a:endParaRPr>
          </a:p>
          <a:p>
            <a:pPr indent="0"/>
            <a:endParaRPr lang="en-US" sz="2000" b="1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0"/>
            <a:r>
              <a:rPr lang="en-IN" alt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Q1.</a:t>
            </a:r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Fill in the blanks with suitable determiners.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(i)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……………. books are missing from the library. (Any, Some)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(ii)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 She has not solved…………….. sums, (many, any)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(iii) 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This book is mine but………………. is yours, (that, any)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(iv)........... 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boys have done their work. (That, These)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(v) 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He didn’t make………… progress, (much, many)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(vi) 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He has forgotten……………….. of the details, (some, many)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(vii)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 The District Magistrate visited…………………….. flood affected area, (every, either)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(viii)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………….. villa is this? (Whose, What)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(ix) 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He is the…………. boy who has joined this gym. (first, whose)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(x) 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I met her………… week, (this, those)</a:t>
            </a:r>
            <a:endParaRPr lang="en-US" sz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 Box 101"/>
          <p:cNvSpPr txBox="1"/>
          <p:nvPr/>
        </p:nvSpPr>
        <p:spPr>
          <a:xfrm>
            <a:off x="836295" y="532765"/>
            <a:ext cx="7799705" cy="53232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000" b="1">
                <a:latin typeface="Times New Roman" panose="02020603050405020304" pitchFamily="18" charset="0"/>
              </a:rPr>
              <a:t>Q2.Fill in the blanks with suitable determiners.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</a:rPr>
              <a:t>(i)</a:t>
            </a:r>
            <a:r>
              <a:rPr lang="en-US" sz="2000" b="0">
                <a:latin typeface="Times New Roman" panose="02020603050405020304" pitchFamily="18" charset="0"/>
              </a:rPr>
              <a:t> Does your cow give…………………………….. milk? (much, many)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</a:rPr>
              <a:t>(ii)</a:t>
            </a:r>
            <a:r>
              <a:rPr lang="en-US" sz="2000" b="0">
                <a:latin typeface="Times New Roman" panose="02020603050405020304" pitchFamily="18" charset="0"/>
              </a:rPr>
              <a:t> Ramesh bought……………………….. ice-cream for the family, (some, many)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</a:rPr>
              <a:t>(iii) </a:t>
            </a:r>
            <a:r>
              <a:rPr lang="en-US" sz="2000" b="0">
                <a:latin typeface="Times New Roman" panose="02020603050405020304" pitchFamily="18" charset="0"/>
              </a:rPr>
              <a:t>Good manners are needed………………………….. where, (every, each)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</a:rPr>
              <a:t>(iv) </a:t>
            </a:r>
            <a:r>
              <a:rPr lang="en-US" sz="2000" b="0">
                <a:latin typeface="Times New Roman" panose="02020603050405020304" pitchFamily="18" charset="0"/>
              </a:rPr>
              <a:t>The calves were grazing in the field with…………… mothers for many years, (that, their)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</a:rPr>
              <a:t>(v) </a:t>
            </a:r>
            <a:r>
              <a:rPr lang="en-US" sz="2000" b="0">
                <a:latin typeface="Times New Roman" panose="02020603050405020304" pitchFamily="18" charset="0"/>
              </a:rPr>
              <a:t>………………. answer is correct. (Neither, Either)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</a:rPr>
              <a:t>(vi) </a:t>
            </a:r>
            <a:r>
              <a:rPr lang="en-US" sz="2000" b="0">
                <a:latin typeface="Times New Roman" panose="02020603050405020304" pitchFamily="18" charset="0"/>
              </a:rPr>
              <a:t>I shall meet him ………………………. week, (next, last)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</a:rPr>
              <a:t>(vii)</a:t>
            </a:r>
            <a:r>
              <a:rPr lang="en-US" sz="2000" b="0">
                <a:latin typeface="Times New Roman" panose="02020603050405020304" pitchFamily="18" charset="0"/>
              </a:rPr>
              <a:t> Did you see…………………………… persons at the dinner? (much, many)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</a:rPr>
              <a:t>(viii)</a:t>
            </a:r>
            <a:r>
              <a:rPr lang="en-US" sz="2000" b="0">
                <a:latin typeface="Times New Roman" panose="02020603050405020304" pitchFamily="18" charset="0"/>
              </a:rPr>
              <a:t> I have watched……………………………. movie of late B.R. Chopra, (every, many)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</a:rPr>
              <a:t>(ix) </a:t>
            </a:r>
            <a:r>
              <a:rPr lang="en-US" sz="2000" b="0">
                <a:latin typeface="Times New Roman" panose="02020603050405020304" pitchFamily="18" charset="0"/>
              </a:rPr>
              <a:t>………………….shop should we go in? (Which, Whose)</a:t>
            </a:r>
          </a:p>
          <a:p>
            <a:pPr indent="0"/>
            <a:r>
              <a:rPr lang="en-US" sz="2000" b="1">
                <a:latin typeface="Times New Roman" panose="02020603050405020304" pitchFamily="18" charset="0"/>
              </a:rPr>
              <a:t>(x) </a:t>
            </a:r>
            <a:r>
              <a:rPr lang="en-US" sz="2000" b="0">
                <a:latin typeface="Times New Roman" panose="02020603050405020304" pitchFamily="18" charset="0"/>
              </a:rPr>
              <a:t>Given me…………………….. advice on how to improve my writing skills, (some, many)</a:t>
            </a:r>
            <a:endParaRPr lang="en-US" sz="2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 Box 101"/>
          <p:cNvSpPr txBox="1"/>
          <p:nvPr/>
        </p:nvSpPr>
        <p:spPr>
          <a:xfrm>
            <a:off x="845185" y="435610"/>
            <a:ext cx="7861300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IN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Q3.</a:t>
            </a:r>
            <a:r>
              <a:rPr 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Fill in the blanks with suitable determiners:</a:t>
            </a:r>
            <a:endParaRPr lang="en-US" sz="2000" b="0">
              <a:solidFill>
                <a:srgbClr val="000000"/>
              </a:solidFill>
              <a:latin typeface="Times New Roman" panose="02020603050405020304" pitchFamily="18" charset="0"/>
              <a:cs typeface="sans-serif" charset="0"/>
            </a:endParaRP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1) ________ house is not mine.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2) I have ________ more files to complete.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3) She doesn’t like him ________.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4) Nidhi answered ________ the questions wrong.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5) ________ the girls had to carry their own luggage.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6) I shall not buy ________ oranges. These are rotten.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7) I have bought ________ cycle.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8) I drive 10 Kms ________ day to reach my school.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9) We are expecting ________ guests tonight.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10) ________ of my answers were correct. So I passed.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11) Hello! ________is Nipun. Can I speak to Aman?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12) He spends ________ time on video games.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13) What is your sister doing ________ days?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14) I can speak ________ Hindi.</a:t>
            </a:r>
          </a:p>
          <a:p>
            <a:pPr indent="0"/>
            <a:r>
              <a:rPr lang="en-US" sz="20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15) He had built ________ unique house.</a:t>
            </a:r>
          </a:p>
          <a:p>
            <a:pPr indent="0"/>
            <a:r>
              <a:rPr lang="en-US" sz="1600" b="0">
                <a:solidFill>
                  <a:srgbClr val="000000"/>
                </a:solidFill>
                <a:latin typeface="Times New Roman" panose="02020603050405020304" pitchFamily="18" charset="0"/>
                <a:cs typeface="sans-serif" charset="0"/>
              </a:rPr>
              <a:t> 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536575" y="1299845"/>
            <a:ext cx="806259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000" b="0">
                <a:latin typeface="Times New Roman" panose="02020603050405020304" pitchFamily="18" charset="0"/>
              </a:rPr>
              <a:t>1. </a:t>
            </a:r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</a:rPr>
              <a:t>Determiner</a:t>
            </a:r>
            <a:r>
              <a:rPr lang="en-IN" altLang="en-US" sz="2000" b="1">
                <a:solidFill>
                  <a:srgbClr val="C00000"/>
                </a:solidFill>
                <a:latin typeface="Times New Roman" panose="02020603050405020304" pitchFamily="18" charset="0"/>
              </a:rPr>
              <a:t>s</a:t>
            </a:r>
            <a:r>
              <a:rPr lang="en-US" sz="2000" b="0">
                <a:latin typeface="Times New Roman" panose="02020603050405020304" pitchFamily="18" charset="0"/>
              </a:rPr>
              <a:t>: ‘</a:t>
            </a:r>
            <a:r>
              <a:rPr lang="en-US" sz="2000" b="1">
                <a:latin typeface="Times New Roman" panose="02020603050405020304" pitchFamily="18" charset="0"/>
              </a:rPr>
              <a:t>Determiner</a:t>
            </a:r>
            <a:r>
              <a:rPr lang="en-US" sz="2000" b="0">
                <a:latin typeface="Times New Roman" panose="02020603050405020304" pitchFamily="18" charset="0"/>
              </a:rPr>
              <a:t>’ is a word used before a noun to indicate which things or people we are talking about. The words ‘a’, ‘the’, ‘my’, ‘this’, ‘some’, ‘many’, etc. are called determiners:</a:t>
            </a:r>
          </a:p>
          <a:p>
            <a:pPr indent="0"/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He is </a:t>
            </a:r>
            <a:r>
              <a:rPr lang="en-US" sz="2000" b="1" u="sng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good boy.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1" u="sng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boy you met is my friend.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1" u="sng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This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novel is very interesting.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 have </a:t>
            </a:r>
            <a:r>
              <a:rPr lang="en-US" sz="2000" b="1" u="sng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some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information about the accident.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There were </a:t>
            </a:r>
            <a:r>
              <a:rPr lang="en-US" sz="2000" b="1" u="sng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many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people at the station.</a:t>
            </a:r>
          </a:p>
          <a:p>
            <a:pPr indent="0"/>
            <a:endParaRPr lang="en-US" sz="2000" b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0"/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All the italicised words are determiners and they limit the meaning of the nouns that follow them.</a:t>
            </a:r>
            <a:endParaRPr lang="en-US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-2147482624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95" y="641350"/>
            <a:ext cx="10786110" cy="55746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Text Box 99"/>
          <p:cNvSpPr txBox="1"/>
          <p:nvPr/>
        </p:nvSpPr>
        <p:spPr>
          <a:xfrm>
            <a:off x="321310" y="254000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en-IN" alt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     </a:t>
            </a:r>
            <a:r>
              <a:rPr lang="en-I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2. Kinds of Determiners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:</a:t>
            </a:r>
            <a:endParaRPr lang="en-US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Box 99"/>
          <p:cNvSpPr txBox="1"/>
          <p:nvPr/>
        </p:nvSpPr>
        <p:spPr>
          <a:xfrm>
            <a:off x="281305" y="304800"/>
            <a:ext cx="8354695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3.</a:t>
            </a:r>
            <a:r>
              <a:rPr lang="en-US" sz="1050" b="1">
                <a:solidFill>
                  <a:srgbClr val="C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Pre-determiners: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Pre-determiners are the words which occur before a determiner to limit the meaning of a noun:</a:t>
            </a:r>
          </a:p>
          <a:p>
            <a:pPr indent="0"/>
            <a:endParaRPr lang="en-US" sz="2000"/>
          </a:p>
          <a:p>
            <a:pPr indent="0"/>
            <a:endParaRPr lang="en-US" sz="2000"/>
          </a:p>
        </p:txBody>
      </p:sp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401955" y="1294130"/>
            <a:ext cx="6012180" cy="7251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Picture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281305" y="1957705"/>
            <a:ext cx="6870065" cy="11188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2"/>
          <p:cNvSpPr txBox="1"/>
          <p:nvPr/>
        </p:nvSpPr>
        <p:spPr>
          <a:xfrm>
            <a:off x="281305" y="3684905"/>
            <a:ext cx="7146290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4. Articles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:The article system in English consists of the definite article ‘the’ and the indefinite article </a:t>
            </a:r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‘a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’ or ‘</a:t>
            </a:r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an</a:t>
            </a:r>
            <a:r>
              <a:rPr lang="en-IN" alt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'</a:t>
            </a:r>
            <a:r>
              <a:rPr lang="en-IN" alt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We can think of nouns in a specific or general way. When we refer to particular people or things or something that has already been mentioned or can be understood, we use the definite article </a:t>
            </a:r>
            <a:r>
              <a:rPr lang="en-US" sz="2000" b="1">
                <a:latin typeface="Times New Roman" panose="02020603050405020304" pitchFamily="18" charset="0"/>
                <a:ea typeface="SimSun" panose="02010600030101010101" pitchFamily="2" charset="-122"/>
              </a:rPr>
              <a:t>‘the</a:t>
            </a:r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’. When we refer to singular nouns for the first time, or refer to things in a general way, we use the indefinite article ‘a’ or ‘an’.</a:t>
            </a:r>
            <a:endParaRPr lang="en-US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-2147482612" descr="IMG_256"/>
          <p:cNvPicPr>
            <a:picLocks noChangeAspect="1"/>
          </p:cNvPicPr>
          <p:nvPr/>
        </p:nvPicPr>
        <p:blipFill>
          <a:blip r:embed="rId2"/>
          <a:srcRect l="-17053" t="68941"/>
          <a:stretch>
            <a:fillRect/>
          </a:stretch>
        </p:blipFill>
        <p:spPr>
          <a:xfrm>
            <a:off x="-45085" y="288608"/>
            <a:ext cx="7273397" cy="214067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2"/>
          <p:cNvSpPr txBox="1"/>
          <p:nvPr/>
        </p:nvSpPr>
        <p:spPr>
          <a:xfrm>
            <a:off x="567690" y="2706370"/>
            <a:ext cx="6529070" cy="24612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400" b="1">
                <a:solidFill>
                  <a:srgbClr val="333333"/>
                </a:solidFill>
                <a:latin typeface="Helvetica" charset="0"/>
              </a:rPr>
              <a:t>A-</a:t>
            </a:r>
            <a:r>
              <a:rPr lang="en-US" sz="1400" b="0">
                <a:solidFill>
                  <a:srgbClr val="333333"/>
                </a:solidFill>
                <a:latin typeface="Helvetica" charset="0"/>
              </a:rPr>
              <a:t> Used before singular countable nouns beginning with consonant sound.</a:t>
            </a:r>
          </a:p>
          <a:p>
            <a:pPr indent="0"/>
            <a:r>
              <a:rPr lang="en-US" sz="1400" b="0">
                <a:solidFill>
                  <a:srgbClr val="333333"/>
                </a:solidFill>
                <a:latin typeface="Helvetica" charset="0"/>
              </a:rPr>
              <a:t>Example- a one-eyed man, a unique place, a European, a University, a Mango etc.</a:t>
            </a:r>
            <a:endParaRPr lang="en-US" sz="1400" b="1">
              <a:solidFill>
                <a:srgbClr val="333333"/>
              </a:solidFill>
              <a:latin typeface="Helvetica" charset="0"/>
            </a:endParaRPr>
          </a:p>
          <a:p>
            <a:pPr indent="0"/>
            <a:r>
              <a:rPr lang="en-US" sz="1400" b="1">
                <a:solidFill>
                  <a:srgbClr val="333333"/>
                </a:solidFill>
                <a:latin typeface="Helvetica" charset="0"/>
              </a:rPr>
              <a:t>An</a:t>
            </a:r>
            <a:r>
              <a:rPr lang="en-US" sz="1400" b="0">
                <a:solidFill>
                  <a:srgbClr val="333333"/>
                </a:solidFill>
                <a:latin typeface="Helvetica" charset="0"/>
              </a:rPr>
              <a:t>– Used before singular countable nouns beginning with vowel sound.</a:t>
            </a:r>
          </a:p>
          <a:p>
            <a:pPr indent="0"/>
            <a:r>
              <a:rPr lang="en-US" sz="1400" b="0">
                <a:solidFill>
                  <a:srgbClr val="333333"/>
                </a:solidFill>
                <a:latin typeface="Helvetica" charset="0"/>
              </a:rPr>
              <a:t>Example- an Indian, an hour, an umbrella, an honest boy (Mute ‗h‘)</a:t>
            </a:r>
          </a:p>
          <a:p>
            <a:pPr indent="0"/>
            <a:endParaRPr lang="en-US" sz="1400" b="0">
              <a:solidFill>
                <a:srgbClr val="333333"/>
              </a:solidFill>
              <a:latin typeface="Helvetica" charset="0"/>
            </a:endParaRPr>
          </a:p>
          <a:p>
            <a:pPr indent="0"/>
            <a:endParaRPr lang="en-US" sz="1400" b="1">
              <a:solidFill>
                <a:srgbClr val="333333"/>
              </a:solidFill>
              <a:latin typeface="Helvetica" charset="0"/>
            </a:endParaRPr>
          </a:p>
          <a:p>
            <a:pPr indent="0"/>
            <a:r>
              <a:rPr lang="en-US" sz="1400" b="1">
                <a:solidFill>
                  <a:srgbClr val="333333"/>
                </a:solidFill>
                <a:latin typeface="Helvetica" charset="0"/>
              </a:rPr>
              <a:t>Definite article (the) –</a:t>
            </a:r>
            <a:r>
              <a:rPr lang="en-US" sz="1400" b="0">
                <a:solidFill>
                  <a:srgbClr val="333333"/>
                </a:solidFill>
                <a:latin typeface="Helvetica" charset="0"/>
              </a:rPr>
              <a:t> Used before both countable and uncountable nouns.</a:t>
            </a:r>
            <a:endParaRPr lang="en-US" sz="1400" b="1">
              <a:solidFill>
                <a:srgbClr val="333333"/>
              </a:solidFill>
              <a:latin typeface="Helvetica" charset="0"/>
            </a:endParaRPr>
          </a:p>
          <a:p>
            <a:pPr indent="0"/>
            <a:r>
              <a:rPr lang="en-US" sz="1400" b="1">
                <a:solidFill>
                  <a:srgbClr val="333333"/>
                </a:solidFill>
                <a:latin typeface="Helvetica" charset="0"/>
              </a:rPr>
              <a:t>Usage:-</a:t>
            </a:r>
          </a:p>
          <a:p>
            <a:pPr indent="0"/>
            <a:r>
              <a:rPr lang="en-US" sz="1400" b="1">
                <a:solidFill>
                  <a:srgbClr val="333333"/>
                </a:solidFill>
                <a:latin typeface="Helvetica" charset="0"/>
              </a:rPr>
              <a:t>1- When we talk about something for the second time in the same context or anything qualified by a phrase.</a:t>
            </a:r>
            <a:endParaRPr lang="en-US"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-2147482609" descr="IMG_257"/>
          <p:cNvPicPr>
            <a:picLocks noChangeAspect="1"/>
          </p:cNvPicPr>
          <p:nvPr/>
        </p:nvPicPr>
        <p:blipFill>
          <a:blip r:embed="rId2"/>
          <a:srcRect l="-160" t="-250" r="-4035" b="39168"/>
          <a:stretch>
            <a:fillRect/>
          </a:stretch>
        </p:blipFill>
        <p:spPr>
          <a:xfrm>
            <a:off x="997585" y="187325"/>
            <a:ext cx="8120380" cy="58997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-2147482609" descr="IMG_257"/>
          <p:cNvPicPr>
            <a:picLocks noChangeAspect="1"/>
          </p:cNvPicPr>
          <p:nvPr/>
        </p:nvPicPr>
        <p:blipFill>
          <a:blip r:embed="rId2"/>
          <a:srcRect t="60421" r="-602"/>
          <a:stretch>
            <a:fillRect/>
          </a:stretch>
        </p:blipFill>
        <p:spPr>
          <a:xfrm>
            <a:off x="1075690" y="708025"/>
            <a:ext cx="8729345" cy="42760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-2147482608" descr="IMG_258"/>
          <p:cNvPicPr>
            <a:picLocks noChangeAspect="1"/>
          </p:cNvPicPr>
          <p:nvPr/>
        </p:nvPicPr>
        <p:blipFill>
          <a:blip r:embed="rId2"/>
          <a:srcRect l="-1229" t="-26679" r="-10024" b="85811"/>
          <a:stretch>
            <a:fillRect/>
          </a:stretch>
        </p:blipFill>
        <p:spPr>
          <a:xfrm>
            <a:off x="245745" y="-2432685"/>
            <a:ext cx="8256905" cy="4679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Text Box 99"/>
          <p:cNvSpPr txBox="1"/>
          <p:nvPr/>
        </p:nvSpPr>
        <p:spPr>
          <a:xfrm>
            <a:off x="563880" y="2458720"/>
            <a:ext cx="807212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</a:rPr>
              <a:t>5. Demonstratives: This, These, That, Those</a:t>
            </a:r>
            <a:endParaRPr lang="en-US" sz="2000" b="1">
              <a:latin typeface="Times New Roman" panose="02020603050405020304" pitchFamily="18" charset="0"/>
            </a:endParaRPr>
          </a:p>
          <a:p>
            <a:pPr indent="0"/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The demonstrative determiners are used to talk about persons or things that have already been mentioned.</a:t>
            </a:r>
          </a:p>
          <a:p>
            <a:pPr indent="0"/>
            <a:r>
              <a:rPr lang="en-US" sz="2000" b="0">
                <a:latin typeface="Times New Roman" panose="02020603050405020304" pitchFamily="18" charset="0"/>
                <a:ea typeface="SimSun" panose="02010600030101010101" pitchFamily="2" charset="-122"/>
              </a:rPr>
              <a:t>This and These refer to the things that are near and can be seen. ‘That’ and ‘Those’ are used to refer to the things that are at a distance but can be seen.</a:t>
            </a:r>
          </a:p>
          <a:p>
            <a:pPr indent="0"/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We lived in this house for four years.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She bought these books.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Those boys are very mischievous.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 like this school.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 met her this week.</a:t>
            </a:r>
          </a:p>
          <a:p>
            <a:pPr indent="0"/>
            <a:endParaRPr lang="en-US" sz="2000" b="0">
              <a:latin typeface="Times New Roman" panose="02020603050405020304" pitchFamily="18" charset="0"/>
            </a:endParaRPr>
          </a:p>
          <a:p>
            <a:pPr indent="0"/>
            <a:r>
              <a:rPr lang="en-US" sz="1200" b="0">
                <a:latin typeface="Times New Roman" panose="02020603050405020304" pitchFamily="18" charset="0"/>
              </a:rPr>
              <a:t>‘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56540" y="91440"/>
            <a:ext cx="979424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/>
            <a:r>
              <a:rPr lang="en-US">
                <a:latin typeface="Times New Roman" panose="02020603050405020304" pitchFamily="18" charset="0"/>
                <a:sym typeface="+mn-ea"/>
              </a:rPr>
              <a:t>This’ and ‘that’ are used for singular nouns and ‘‘these’’ and ‘those’ for plural nouns.</a:t>
            </a:r>
            <a:endParaRPr lang="en-US">
              <a:latin typeface="Symbol" panose="05050102010706020507" charset="0"/>
              <a:ea typeface="SimSun" panose="02010600030101010101" pitchFamily="2" charset="-122"/>
              <a:sym typeface="+mn-ea"/>
            </a:endParaRPr>
          </a:p>
          <a:p>
            <a:pPr indent="0"/>
            <a:r>
              <a:rPr lang="en-US">
                <a:latin typeface="Symbol" panose="05050102010706020507" charset="0"/>
                <a:ea typeface="SimSun" panose="02010600030101010101" pitchFamily="2" charset="-122"/>
                <a:sym typeface="+mn-ea"/>
              </a:rPr>
              <a:t>· </a:t>
            </a:r>
            <a:r>
              <a:rPr lang="en-US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sym typeface="+mn-ea"/>
              </a:rPr>
              <a:t>Can you lift that box?</a:t>
            </a:r>
            <a:endParaRPr lang="en-US">
              <a:latin typeface="Symbol" panose="05050102010706020507" charset="0"/>
              <a:ea typeface="SimSun" panose="02010600030101010101" pitchFamily="2" charset="-122"/>
              <a:sym typeface="+mn-ea"/>
            </a:endParaRPr>
          </a:p>
          <a:p>
            <a:pPr indent="0"/>
            <a:r>
              <a:rPr lang="en-US">
                <a:latin typeface="Symbol" panose="05050102010706020507" charset="0"/>
                <a:ea typeface="SimSun" panose="02010600030101010101" pitchFamily="2" charset="-122"/>
                <a:sym typeface="+mn-ea"/>
              </a:rPr>
              <a:t>· </a:t>
            </a:r>
            <a:r>
              <a:rPr lang="en-US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sym typeface="+mn-ea"/>
              </a:rPr>
              <a:t>Would you like to buy those books?</a:t>
            </a:r>
            <a:endParaRPr lang="en-US">
              <a:latin typeface="Symbol" panose="05050102010706020507" charset="0"/>
              <a:ea typeface="SimSun" panose="02010600030101010101" pitchFamily="2" charset="-122"/>
              <a:sym typeface="+mn-ea"/>
            </a:endParaRPr>
          </a:p>
          <a:p>
            <a:pPr indent="0"/>
            <a:r>
              <a:rPr lang="en-US">
                <a:latin typeface="Symbol" panose="05050102010706020507" charset="0"/>
                <a:ea typeface="SimSun" panose="02010600030101010101" pitchFamily="2" charset="-122"/>
                <a:sym typeface="+mn-ea"/>
              </a:rPr>
              <a:t>· </a:t>
            </a:r>
            <a:r>
              <a:rPr lang="en-US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sym typeface="+mn-ea"/>
              </a:rPr>
              <a:t>These boys have done their work.</a:t>
            </a:r>
            <a:endParaRPr lang="en-US">
              <a:latin typeface="Symbol" panose="05050102010706020507" charset="0"/>
              <a:ea typeface="SimSun" panose="02010600030101010101" pitchFamily="2" charset="-122"/>
              <a:sym typeface="+mn-ea"/>
            </a:endParaRPr>
          </a:p>
          <a:p>
            <a:pPr indent="0"/>
            <a:r>
              <a:rPr lang="en-US">
                <a:latin typeface="Symbol" panose="05050102010706020507" charset="0"/>
                <a:ea typeface="SimSun" panose="02010600030101010101" pitchFamily="2" charset="-122"/>
                <a:sym typeface="+mn-ea"/>
              </a:rPr>
              <a:t>· </a:t>
            </a:r>
            <a:r>
              <a:rPr lang="en-US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sym typeface="+mn-ea"/>
              </a:rPr>
              <a:t>I have already met that man.</a:t>
            </a:r>
            <a:endParaRPr lang="en-US"/>
          </a:p>
        </p:txBody>
      </p:sp>
      <p:sp>
        <p:nvSpPr>
          <p:cNvPr id="100" name="Text Box 99"/>
          <p:cNvSpPr txBox="1"/>
          <p:nvPr/>
        </p:nvSpPr>
        <p:spPr>
          <a:xfrm>
            <a:off x="372745" y="1756410"/>
            <a:ext cx="8263255" cy="43999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</a:rPr>
              <a:t>6. Possessives: My, our, your, his, her, its, their.</a:t>
            </a:r>
            <a:r>
              <a:rPr lang="en-US" sz="2000" b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>
                <a:latin typeface="Times New Roman" panose="02020603050405020304" pitchFamily="18" charset="0"/>
              </a:rPr>
              <a:t>The possessives are used to show possession.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He is my uncle.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Our neighbour is a rich man.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Your daughter is beautiful.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What is her age?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What is his name?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Do you know its value?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Their house is very big.</a:t>
            </a:r>
            <a:endParaRPr lang="en-US" sz="2000" b="0">
              <a:latin typeface="Times New Roman" panose="02020603050405020304" pitchFamily="18" charset="0"/>
            </a:endParaRPr>
          </a:p>
          <a:p>
            <a:pPr indent="0"/>
            <a:r>
              <a:rPr lang="en-US" sz="2000" b="1">
                <a:solidFill>
                  <a:srgbClr val="C00000"/>
                </a:solidFill>
                <a:latin typeface="Times New Roman" panose="02020603050405020304" pitchFamily="18" charset="0"/>
              </a:rPr>
              <a:t>7. Ordinals: first, second, next, last, etc.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 ordinals show what position something has in a series: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He is the first boy who has joined this school.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 shall meet him the next week.</a:t>
            </a:r>
            <a:endParaRPr lang="en-US" sz="2000" b="0">
              <a:latin typeface="Symbol" panose="05050102010706020507" charset="0"/>
              <a:ea typeface="SimSun" panose="02010600030101010101" pitchFamily="2" charset="-122"/>
            </a:endParaRPr>
          </a:p>
          <a:p>
            <a:pPr indent="0"/>
            <a:r>
              <a:rPr lang="en-US" sz="2000" b="0">
                <a:latin typeface="Symbol" panose="05050102010706020507" charset="0"/>
                <a:ea typeface="SimSun" panose="02010600030101010101" pitchFamily="2" charset="-122"/>
              </a:rPr>
              <a:t>· </a:t>
            </a:r>
            <a:r>
              <a:rPr lang="en-US" sz="2000" b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He is the last man to help you.</a:t>
            </a:r>
            <a:endParaRPr lang="en-US"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6548</Words>
  <Application>Microsoft Office PowerPoint</Application>
  <PresentationFormat>Widescreen</PresentationFormat>
  <Paragraphs>140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Blue Waves</vt:lpstr>
      <vt:lpstr>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DETERMINERS</dc:title>
  <dc:creator>Kakali Deb</dc:creator>
  <cp:lastModifiedBy>priyamdasgupta96@gmail.com</cp:lastModifiedBy>
  <cp:revision>10</cp:revision>
  <dcterms:created xsi:type="dcterms:W3CDTF">2020-06-15T07:37:00Z</dcterms:created>
  <dcterms:modified xsi:type="dcterms:W3CDTF">2024-12-02T20:58:27Z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1033-11.2.0.9431</vt:lpwstr>
  </property>
</Properties>
</file>